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F29D-2F09-D384-B9BD-E31384AD9F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5DD2A9-FBF9-7F7D-0B8A-35E774BDC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227609"/>
          </a:xfrm>
        </p:spPr>
        <p:txBody>
          <a:bodyPr>
            <a:normAutofit fontScale="92500"/>
          </a:bodyPr>
          <a:lstStyle/>
          <a:p>
            <a:r>
              <a:rPr lang="en-US" dirty="0"/>
              <a:t>Officer </a:t>
            </a:r>
            <a:r>
              <a:rPr lang="en-US" dirty="0" err="1"/>
              <a:t>cindy</a:t>
            </a:r>
            <a:r>
              <a:rPr lang="en-US" dirty="0"/>
              <a:t> </a:t>
            </a:r>
            <a:r>
              <a:rPr lang="en-US" dirty="0" err="1"/>
              <a:t>boyle</a:t>
            </a:r>
            <a:r>
              <a:rPr lang="en-US" dirty="0"/>
              <a:t> – western ma </a:t>
            </a:r>
            <a:r>
              <a:rPr lang="en-US" dirty="0" err="1"/>
              <a:t>cit</a:t>
            </a:r>
            <a:r>
              <a:rPr lang="en-US" dirty="0"/>
              <a:t> </a:t>
            </a:r>
            <a:r>
              <a:rPr lang="en-US" dirty="0" err="1"/>
              <a:t>ttac</a:t>
            </a:r>
            <a:r>
              <a:rPr lang="en-US" dirty="0"/>
              <a:t> law enforcement coordinator</a:t>
            </a:r>
          </a:p>
          <a:p>
            <a:r>
              <a:rPr lang="en-US" dirty="0"/>
              <a:t>Monica bellucci, </a:t>
            </a:r>
            <a:r>
              <a:rPr lang="en-US" dirty="0" err="1"/>
              <a:t>m.ed</a:t>
            </a:r>
            <a:r>
              <a:rPr lang="en-US" dirty="0"/>
              <a:t>, </a:t>
            </a:r>
            <a:r>
              <a:rPr lang="en-US" dirty="0" err="1"/>
              <a:t>lmhc</a:t>
            </a:r>
            <a:r>
              <a:rPr lang="en-US" dirty="0"/>
              <a:t> – western ma </a:t>
            </a:r>
            <a:r>
              <a:rPr lang="en-US" dirty="0" err="1"/>
              <a:t>cit</a:t>
            </a:r>
            <a:r>
              <a:rPr lang="en-US" dirty="0"/>
              <a:t> </a:t>
            </a:r>
            <a:r>
              <a:rPr lang="en-US" dirty="0" err="1"/>
              <a:t>ttac</a:t>
            </a:r>
            <a:r>
              <a:rPr lang="en-US" dirty="0"/>
              <a:t> clinical coordinator</a:t>
            </a:r>
          </a:p>
        </p:txBody>
      </p:sp>
    </p:spTree>
    <p:extLst>
      <p:ext uri="{BB962C8B-B14F-4D97-AF65-F5344CB8AC3E}">
        <p14:creationId xmlns:p14="http://schemas.microsoft.com/office/powerpoint/2010/main" val="343930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F52E0-16FB-B946-C248-3F50529D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B6E96-AC8A-067F-2DB8-DC4C3514D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WHAT MENTAL HEALTH DISORDERS/CRISIS SITUATIONS RESPONDTO ACTIVE LISTENING?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ALL OF THEM!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AT THE “CORE” OF ALL ACTIVE LISTENING?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en-US" dirty="0"/>
              <a:t>      ATTACHMENT/CONNECTION!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C4C3-48D9-BCEF-6267-D167A8DA8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8B905-87D9-3F57-7280-C20DECF9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“Being fully engaged while another person is talking to you. Listening with the intent to understand, rather than listening to respond.”</a:t>
            </a:r>
          </a:p>
          <a:p>
            <a:r>
              <a:rPr lang="en-US" sz="2800" dirty="0"/>
              <a:t>Listening to how someone may be feeling to understand whole picture</a:t>
            </a:r>
          </a:p>
          <a:p>
            <a:r>
              <a:rPr lang="en-US" sz="2800" dirty="0"/>
              <a:t>LISTENING WITH ALL OF OUR SENSES!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3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82279-409A-5771-2A69-2B1D56B59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5CC24-EF7F-77FB-A8B9-C0C586A7A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Provide your name</a:t>
            </a:r>
          </a:p>
          <a:p>
            <a:pPr lvl="1"/>
            <a:r>
              <a:rPr lang="en-US" dirty="0"/>
              <a:t>State that you are there to help</a:t>
            </a:r>
          </a:p>
          <a:p>
            <a:r>
              <a:rPr lang="en-US" dirty="0"/>
              <a:t>Empathy</a:t>
            </a:r>
          </a:p>
          <a:p>
            <a:pPr lvl="1"/>
            <a:r>
              <a:rPr lang="en-US" dirty="0"/>
              <a:t>The ability to share understand and share feeling with another</a:t>
            </a:r>
          </a:p>
          <a:p>
            <a:pPr lvl="1"/>
            <a:r>
              <a:rPr lang="en-US" dirty="0"/>
              <a:t>EX. “I hear you”, “I want to understand”, “what you’re saying makes sense to me”</a:t>
            </a:r>
          </a:p>
          <a:p>
            <a:pPr lvl="1"/>
            <a:r>
              <a:rPr lang="en-US" dirty="0"/>
              <a:t>Listen for emotions, validate emotions, minimize or ignore behaviors during this time. Ex do not say “I understand you are upset but this is not the way to behave”.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4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DAE90-6A06-81F5-50B0-88387667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E29A1-FAEE-B76C-2B6C-2FF65F214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Effective Pauses/planned ignoring</a:t>
            </a:r>
          </a:p>
          <a:p>
            <a:pPr lvl="1"/>
            <a:r>
              <a:rPr lang="en-US" dirty="0"/>
              <a:t>Utilize silence to encourage the individual to fill space and disengage when individual is highly charged</a:t>
            </a:r>
          </a:p>
          <a:p>
            <a:r>
              <a:rPr lang="en-US" dirty="0"/>
              <a:t>Minimal Encouragers</a:t>
            </a:r>
          </a:p>
          <a:p>
            <a:pPr lvl="1"/>
            <a:r>
              <a:rPr lang="en-US" dirty="0"/>
              <a:t>Utilized sounds, head nods, or short prompts to encourage more dialogue and convey that you are hearing them</a:t>
            </a:r>
          </a:p>
          <a:p>
            <a:r>
              <a:rPr lang="en-US" dirty="0"/>
              <a:t>Open Ended Questions</a:t>
            </a:r>
          </a:p>
          <a:p>
            <a:pPr lvl="1"/>
            <a:r>
              <a:rPr lang="en-US" dirty="0"/>
              <a:t>Utilize questions that begin with Who, What, Where, When, Why and How.  These will typically lead to more dialogue. Try to stay away from questions that require a “yes”, “no” or one word answer.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48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275D3-49BD-0EB6-812A-D2574DEAE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042F-11B1-0101-252B-EB49F9A1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Using “I” statement</a:t>
            </a:r>
          </a:p>
          <a:p>
            <a:pPr lvl="1"/>
            <a:r>
              <a:rPr lang="en-US" dirty="0"/>
              <a:t>Disclosing how you are feeling during your interaction can help </a:t>
            </a:r>
          </a:p>
          <a:p>
            <a:pPr lvl="1"/>
            <a:r>
              <a:rPr lang="en-US" dirty="0"/>
              <a:t>Begin these statements with “I feel” to avoid becoming accusatory and eliciting a defensive response.     EX:  “I am feeling concerned”, “I am feeling a bit confused can you help me understand”</a:t>
            </a:r>
          </a:p>
          <a:p>
            <a:r>
              <a:rPr lang="en-US" dirty="0"/>
              <a:t>Summary</a:t>
            </a:r>
          </a:p>
          <a:p>
            <a:pPr lvl="1"/>
            <a:r>
              <a:rPr lang="en-US" dirty="0"/>
              <a:t>To begin, check that you are in a calm grounded space, slow breath and heartbeat.  </a:t>
            </a:r>
          </a:p>
          <a:p>
            <a:pPr lvl="1"/>
            <a:r>
              <a:rPr lang="en-US" dirty="0"/>
              <a:t>Utilize calm tone of voice in volume and inflection and not intimidating body language. Introduce yourself  and state that you are there to help. </a:t>
            </a:r>
          </a:p>
          <a:p>
            <a:pPr lvl="1"/>
            <a:r>
              <a:rPr lang="en-US" dirty="0"/>
              <a:t>State the individual’s key points back to them to try </a:t>
            </a:r>
            <a:r>
              <a:rPr lang="en-US"/>
              <a:t>and organize the </a:t>
            </a:r>
            <a:r>
              <a:rPr lang="en-US" dirty="0"/>
              <a:t>conversation, using active listening skills to clarify your understanding and develop an action plan.  </a:t>
            </a:r>
          </a:p>
          <a:p>
            <a:pPr lvl="1"/>
            <a:r>
              <a:rPr lang="en-US" dirty="0"/>
              <a:t>Finally, try to have your statement be shorter than the individual initial dialogue.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25002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{81461037-DC3B-431B-841A-BB8C576A6682}tf10001114</Template>
  <TotalTime>2685</TotalTime>
  <Words>426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Active listening</vt:lpstr>
      <vt:lpstr>ACTIVE LISTENING</vt:lpstr>
      <vt:lpstr>ACTIVE LISTENING</vt:lpstr>
      <vt:lpstr>ACTIVE LISTENING</vt:lpstr>
      <vt:lpstr>ACTIVE LISTENING</vt:lpstr>
      <vt:lpstr>ACTIVE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listening</dc:title>
  <dc:creator>monica bellucci</dc:creator>
  <cp:lastModifiedBy>monica bellucci</cp:lastModifiedBy>
  <cp:revision>2</cp:revision>
  <dcterms:created xsi:type="dcterms:W3CDTF">2024-04-22T16:40:04Z</dcterms:created>
  <dcterms:modified xsi:type="dcterms:W3CDTF">2024-04-24T13:25:45Z</dcterms:modified>
</cp:coreProperties>
</file>